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40;&#1053;&#1050;&#1045;&#1058;&#1067;%20&#1080;%20&#1072;&#1085;&#1082;&#1077;&#1090;&#1080;&#1088;&#1086;&#1074;&#1072;&#1085;&#1080;&#1077;\&#1040;&#1053;&#1050;&#1045;&#1058;&#1067;%20&#1044;&#1051;&#1071;%20&#1056;&#1059;&#1050;\&#1040;&#1085;&#1082;&#1077;&#1090;&#1080;&#1088;&#1086;&#1074;&#1072;&#1085;&#1080;&#1077;%20&#1059;&#1076;&#1086;&#1074;&#1083;&#1077;&#1090;&#1074;&#1086;&#1088;&#1077;&#1085;&#1085;&#1086;&#1089;&#1090;&#1100;%20&#1089;&#1086;&#1090;&#1088;&#1091;&#1076;&#1085;&#1080;&#1082;&#1086;&#1074;%20%202012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40;&#1053;&#1050;&#1045;&#1058;&#1067;%20&#1080;%20&#1072;&#1085;&#1082;&#1077;&#1090;&#1080;&#1088;&#1086;&#1074;&#1072;&#1085;&#1080;&#1077;\&#1040;&#1053;&#1050;&#1045;&#1058;&#1067;%20&#1044;&#1051;&#1071;%20&#1056;&#1059;&#1050;\&#1040;&#1085;&#1082;&#1077;&#1090;&#1080;&#1088;&#1086;&#1074;&#1072;&#1085;&#1080;&#1077;%20&#1059;&#1076;&#1086;&#1074;&#1083;&#1077;&#1090;&#1074;&#1086;&#1088;&#1077;&#1085;&#1085;&#1086;&#1089;&#1090;&#1100;%20&#1089;&#1086;&#1090;&#1088;&#1091;&#1076;&#1085;&#1080;&#1082;&#1086;&#1074;%20%202012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40;&#1053;&#1050;&#1045;&#1058;&#1067;%20&#1080;%20&#1072;&#1085;&#1082;&#1077;&#1090;&#1080;&#1088;&#1086;&#1074;&#1072;&#1085;&#1080;&#1077;\&#1040;&#1053;&#1050;&#1045;&#1058;&#1067;%20&#1044;&#1051;&#1071;%20&#1056;&#1059;&#1050;\&#1040;&#1085;&#1082;&#1077;&#1090;&#1080;&#1088;&#1086;&#1074;&#1072;&#1085;&#1080;&#1077;%20&#1059;&#1076;&#1086;&#1074;&#1083;&#1077;&#1090;&#1074;&#1086;&#1088;&#1077;&#1085;&#1085;&#1086;&#1089;&#1090;&#1100;%20&#1089;&#1086;&#1090;&#1088;&#1091;&#1076;&#1085;&#1080;&#1082;&#1086;&#1074;%20%202012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40;&#1053;&#1050;&#1045;&#1058;&#1067;%20&#1080;%20&#1072;&#1085;&#1082;&#1077;&#1090;&#1080;&#1088;&#1086;&#1074;&#1072;&#1085;&#1080;&#1077;\&#1040;&#1053;&#1050;&#1045;&#1058;&#1067;%20&#1044;&#1051;&#1071;%20&#1056;&#1059;&#1050;\&#1040;&#1085;&#1082;&#1077;&#1090;&#1080;&#1088;&#1086;&#1074;&#1072;&#1085;&#1080;&#1077;%20&#1059;&#1076;&#1086;&#1074;&#1083;&#1077;&#1090;&#1074;&#1086;&#1088;&#1077;&#1085;&#1085;&#1086;&#1089;&#1090;&#1100;%20&#1089;&#1086;&#1090;&#1088;&#1091;&#1076;&#1085;&#1080;&#1082;&#1086;&#1074;%20%202012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40;&#1053;&#1050;&#1045;&#1058;&#1067;%20&#1080;%20&#1072;&#1085;&#1082;&#1077;&#1090;&#1080;&#1088;&#1086;&#1074;&#1072;&#1085;&#1080;&#1077;\&#1040;&#1053;&#1050;&#1045;&#1058;&#1067;%20&#1044;&#1051;&#1071;%20&#1056;&#1059;&#1050;\&#1040;&#1085;&#1082;&#1077;&#1090;&#1080;&#1088;&#1086;&#1074;&#1072;&#1085;&#1080;&#1077;%20&#1059;&#1076;&#1086;&#1074;&#1083;&#1077;&#1090;&#1074;&#1086;&#1088;&#1077;&#1085;&#1085;&#1086;&#1089;&#1090;&#1100;%20&#1089;&#1086;&#1090;&#1088;&#1091;&#1076;&#1085;&#1080;&#1082;&#1086;&#1074;%20%202012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40;&#1053;&#1050;&#1045;&#1058;&#1067;%20&#1080;%20&#1072;&#1085;&#1082;&#1077;&#1090;&#1080;&#1088;&#1086;&#1074;&#1072;&#1085;&#1080;&#1077;\&#1040;&#1053;&#1050;&#1045;&#1058;&#1067;%20&#1044;&#1051;&#1071;%20&#1056;&#1059;&#1050;\&#1040;&#1085;&#1082;&#1077;&#1090;&#1080;&#1088;&#1086;&#1074;&#1072;&#1085;&#1080;&#1077;%20&#1059;&#1076;&#1086;&#1074;&#1083;&#1077;&#1090;&#1074;&#1086;&#1088;&#1077;&#1085;&#1085;&#1086;&#1089;&#1090;&#1100;%20&#1089;&#1086;&#1090;&#1088;&#1091;&#1076;&#1085;&#1080;&#1082;&#1086;&#1074;%20%202012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40;&#1053;&#1050;&#1045;&#1058;&#1067;%20&#1080;%20&#1072;&#1085;&#1082;&#1077;&#1090;&#1080;&#1088;&#1086;&#1074;&#1072;&#1085;&#1080;&#1077;\&#1040;&#1053;&#1050;&#1045;&#1058;&#1067;%20&#1044;&#1051;&#1071;%20&#1056;&#1059;&#1050;\&#1040;&#1085;&#1082;&#1077;&#1090;&#1080;&#1088;&#1086;&#1074;&#1072;&#1085;&#1080;&#1077;%20&#1059;&#1076;&#1086;&#1074;&#1083;&#1077;&#1090;&#1074;&#1086;&#1088;&#1077;&#1085;&#1085;&#1086;&#1089;&#1090;&#1100;%20&#1089;&#1086;&#1090;&#1088;&#1091;&#1076;&#1085;&#1080;&#1082;&#1086;&#1074;%20%202012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myasnikova\Desktop\&#1063;&#1077;&#1088;&#1085;&#1086;&#1074;&#1080;&#1082;%2011-12\Documents\&#1052;&#1058;%20&#1050;&#1040;&#1063;&#1045;&#1057;&#1058;&#1042;&#1040;\&#1056;&#1059;&#1050;\&#1057;&#1054;&#1042;&#1045;&#1058;%20&#1055;&#1054;%20&#1050;&#1040;&#1063;&#1045;&#1057;&#1058;&#1042;&#1059;%20&#1056;&#1059;&#1050;\&#1047;&#1072;&#1089;&#1077;&#1076;&#1072;&#1085;&#1080;&#1103;%20&#1074;%202012-2013%20&#1091;&#1095;.&#1075;\&#1044;&#1080;&#1072;&#1075;&#1088;&#1072;&#1084;&#1084;&#1099;%20&#1086;&#1090;&#1076;&#1077;&#1083;&#1100;&#1085;&#1099;&#1077;%20&#1059;&#1076;&#1086;&#1074;&#1083;&#1077;&#1090;&#1074;&#1086;&#1088;&#1077;&#1085;&#1085;&#1086;&#1089;&#1090;&#1100;%20&#1089;&#1086;&#1090;&#1088;&#1091;&#1076;&#1085;&#1080;&#1082;&#1086;&#1074;%202010-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Категории работников,</a:t>
            </a:r>
            <a:r>
              <a:rPr lang="ru-RU" baseline="0"/>
              <a:t> участвовавших в опросе, в %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'Все таблицы'!$E$5</c:f>
              <c:strCache>
                <c:ptCount val="1"/>
                <c:pt idx="0">
                  <c:v>АУП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таблицы'!$F$4:$H$4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'Все таблицы'!$F$5:$H$5</c:f>
              <c:numCache>
                <c:formatCode>General</c:formatCode>
                <c:ptCount val="3"/>
                <c:pt idx="0">
                  <c:v>31</c:v>
                </c:pt>
                <c:pt idx="1">
                  <c:v>30</c:v>
                </c:pt>
                <c:pt idx="2">
                  <c:v>48</c:v>
                </c:pt>
              </c:numCache>
            </c:numRef>
          </c:val>
        </c:ser>
        <c:ser>
          <c:idx val="1"/>
          <c:order val="1"/>
          <c:tx>
            <c:strRef>
              <c:f>'Все таблицы'!$E$6</c:f>
              <c:strCache>
                <c:ptCount val="1"/>
                <c:pt idx="0">
                  <c:v>ППС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таблицы'!$F$4:$H$4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'Все таблицы'!$F$6:$H$6</c:f>
              <c:numCache>
                <c:formatCode>General</c:formatCode>
                <c:ptCount val="3"/>
                <c:pt idx="0">
                  <c:v>49</c:v>
                </c:pt>
                <c:pt idx="1">
                  <c:v>40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'Все таблицы'!$E$7</c:f>
              <c:strCache>
                <c:ptCount val="1"/>
                <c:pt idx="0">
                  <c:v>УВП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таблицы'!$F$4:$H$4</c:f>
              <c:strCache>
                <c:ptCount val="3"/>
                <c:pt idx="0">
                  <c:v>2010 г.</c:v>
                </c:pt>
                <c:pt idx="1">
                  <c:v>2011 г.</c:v>
                </c:pt>
                <c:pt idx="2">
                  <c:v>2012 г.</c:v>
                </c:pt>
              </c:strCache>
            </c:strRef>
          </c:cat>
          <c:val>
            <c:numRef>
              <c:f>'Все таблицы'!$F$7:$H$7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043008"/>
        <c:axId val="50937856"/>
        <c:axId val="0"/>
      </c:bar3DChart>
      <c:catAx>
        <c:axId val="8043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0937856"/>
        <c:crosses val="autoZero"/>
        <c:auto val="1"/>
        <c:lblAlgn val="ctr"/>
        <c:lblOffset val="100"/>
        <c:noMultiLvlLbl val="0"/>
      </c:catAx>
      <c:valAx>
        <c:axId val="50937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43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17907463620803"/>
          <c:y val="0.47373300310411909"/>
          <c:w val="0.11266066941265891"/>
          <c:h val="0.3120575430626538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Удовлетворенность информированием со стороны руководства, в %</a:t>
            </a:r>
            <a:endParaRPr lang="ru-RU" sz="180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 таблицы'!$A$128:$A$130</c:f>
              <c:strCache>
                <c:ptCount val="3"/>
                <c:pt idx="0">
                  <c:v>Полностью удовлетворен</c:v>
                </c:pt>
                <c:pt idx="1">
                  <c:v>Частично удовлетворен (информированность средняя)</c:v>
                </c:pt>
                <c:pt idx="2">
                  <c:v>Не удовлетворен</c:v>
                </c:pt>
              </c:strCache>
            </c:strRef>
          </c:cat>
          <c:val>
            <c:numRef>
              <c:f>'Все таблицы'!$B$128:$B$130</c:f>
              <c:numCache>
                <c:formatCode>0%</c:formatCode>
                <c:ptCount val="3"/>
                <c:pt idx="0">
                  <c:v>0.53</c:v>
                </c:pt>
                <c:pt idx="1">
                  <c:v>0.44</c:v>
                </c:pt>
                <c:pt idx="2">
                  <c:v>0.02</c:v>
                </c:pt>
              </c:numCache>
            </c:numRef>
          </c:val>
        </c:ser>
        <c:ser>
          <c:idx val="1"/>
          <c:order val="1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 таблицы'!$A$128:$A$130</c:f>
              <c:strCache>
                <c:ptCount val="3"/>
                <c:pt idx="0">
                  <c:v>Полностью удовлетворен</c:v>
                </c:pt>
                <c:pt idx="1">
                  <c:v>Частично удовлетворен (информированность средняя)</c:v>
                </c:pt>
                <c:pt idx="2">
                  <c:v>Не удовлетворен</c:v>
                </c:pt>
              </c:strCache>
            </c:strRef>
          </c:cat>
          <c:val>
            <c:numRef>
              <c:f>'Все таблицы'!$C$128:$C$130</c:f>
              <c:numCache>
                <c:formatCode>0%</c:formatCode>
                <c:ptCount val="3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Знаете ли Вы свои должностные обязанности?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'Все таблицы'!$A$135:$A$139</c:f>
              <c:strCache>
                <c:ptCount val="5"/>
                <c:pt idx="0">
                  <c:v>Да, мои обязанности полностью и чётко определены, и я их выполняю</c:v>
                </c:pt>
                <c:pt idx="1">
                  <c:v>Частично, но я делаю, то, что должен делать</c:v>
                </c:pt>
                <c:pt idx="2">
                  <c:v>Отсутствует четкое определение моих обязанностей, непосредственный руководитель меня «нагружает» другой работой</c:v>
                </c:pt>
                <c:pt idx="3">
                  <c:v>Должностная инструкция – формальность, её положения не выполняются</c:v>
                </c:pt>
                <c:pt idx="4">
                  <c:v>Другое</c:v>
                </c:pt>
              </c:strCache>
            </c:strRef>
          </c:cat>
          <c:val>
            <c:numRef>
              <c:f>'Все таблицы'!$B$135:$B$139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cat>
            <c:strRef>
              <c:f>'Все таблицы'!$A$135:$A$139</c:f>
              <c:strCache>
                <c:ptCount val="5"/>
                <c:pt idx="0">
                  <c:v>Да, мои обязанности полностью и чётко определены, и я их выполняю</c:v>
                </c:pt>
                <c:pt idx="1">
                  <c:v>Частично, но я делаю, то, что должен делать</c:v>
                </c:pt>
                <c:pt idx="2">
                  <c:v>Отсутствует четкое определение моих обязанностей, непосредственный руководитель меня «нагружает» другой работой</c:v>
                </c:pt>
                <c:pt idx="3">
                  <c:v>Должностная инструкция – формальность, её положения не выполняются</c:v>
                </c:pt>
                <c:pt idx="4">
                  <c:v>Другое</c:v>
                </c:pt>
              </c:strCache>
            </c:strRef>
          </c:cat>
          <c:val>
            <c:numRef>
              <c:f>'Все таблицы'!$C$135:$C$139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таблицы'!$A$135:$A$139</c:f>
              <c:strCache>
                <c:ptCount val="5"/>
                <c:pt idx="0">
                  <c:v>Да, мои обязанности полностью и чётко определены, и я их выполняю</c:v>
                </c:pt>
                <c:pt idx="1">
                  <c:v>Частично, но я делаю, то, что должен делать</c:v>
                </c:pt>
                <c:pt idx="2">
                  <c:v>Отсутствует четкое определение моих обязанностей, непосредственный руководитель меня «нагружает» другой работой</c:v>
                </c:pt>
                <c:pt idx="3">
                  <c:v>Должностная инструкция – формальность, её положения не выполняются</c:v>
                </c:pt>
                <c:pt idx="4">
                  <c:v>Другое</c:v>
                </c:pt>
              </c:strCache>
            </c:strRef>
          </c:cat>
          <c:val>
            <c:numRef>
              <c:f>'Все таблицы'!$D$135:$D$139</c:f>
              <c:numCache>
                <c:formatCode>0%</c:formatCode>
                <c:ptCount val="5"/>
                <c:pt idx="0">
                  <c:v>0.82</c:v>
                </c:pt>
                <c:pt idx="1">
                  <c:v>0.1</c:v>
                </c:pt>
                <c:pt idx="2">
                  <c:v>0.03</c:v>
                </c:pt>
                <c:pt idx="3">
                  <c:v>0.04</c:v>
                </c:pt>
                <c:pt idx="4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8490368"/>
        <c:axId val="98267072"/>
        <c:axId val="0"/>
      </c:bar3DChart>
      <c:catAx>
        <c:axId val="9849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98267072"/>
        <c:crosses val="autoZero"/>
        <c:auto val="1"/>
        <c:lblAlgn val="r"/>
        <c:lblOffset val="100"/>
        <c:noMultiLvlLbl val="0"/>
      </c:catAx>
      <c:valAx>
        <c:axId val="9826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849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Потребность в повышении квалификации, в%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таблицы'!$B$53</c:f>
              <c:strCache>
                <c:ptCount val="1"/>
                <c:pt idx="0">
                  <c:v>2010г.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таблицы'!$A$54:$A$57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  <c:pt idx="3">
                  <c:v>другое</c:v>
                </c:pt>
              </c:strCache>
            </c:strRef>
          </c:cat>
          <c:val>
            <c:numRef>
              <c:f>'Все таблицы'!$B$54:$B$57</c:f>
              <c:numCache>
                <c:formatCode>General</c:formatCode>
                <c:ptCount val="4"/>
                <c:pt idx="0">
                  <c:v>65</c:v>
                </c:pt>
                <c:pt idx="1">
                  <c:v>21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'Все таблицы'!$C$53</c:f>
              <c:strCache>
                <c:ptCount val="1"/>
                <c:pt idx="0">
                  <c:v>2011г.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таблицы'!$A$54:$A$57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  <c:pt idx="3">
                  <c:v>другое</c:v>
                </c:pt>
              </c:strCache>
            </c:strRef>
          </c:cat>
          <c:val>
            <c:numRef>
              <c:f>'Все таблицы'!$C$54:$C$57</c:f>
              <c:numCache>
                <c:formatCode>General</c:formatCode>
                <c:ptCount val="4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'Все таблицы'!$D$53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таблицы'!$A$54:$A$57</c:f>
              <c:strCache>
                <c:ptCount val="4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  <c:pt idx="3">
                  <c:v>другое</c:v>
                </c:pt>
              </c:strCache>
            </c:strRef>
          </c:cat>
          <c:val>
            <c:numRef>
              <c:f>'Все таблицы'!$D$54:$D$57</c:f>
              <c:numCache>
                <c:formatCode>General</c:formatCode>
                <c:ptCount val="4"/>
                <c:pt idx="0">
                  <c:v>81</c:v>
                </c:pt>
                <c:pt idx="1">
                  <c:v>17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222016"/>
        <c:axId val="113962368"/>
        <c:axId val="0"/>
      </c:bar3DChart>
      <c:catAx>
        <c:axId val="35222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3962368"/>
        <c:crosses val="autoZero"/>
        <c:auto val="1"/>
        <c:lblAlgn val="ctr"/>
        <c:lblOffset val="100"/>
        <c:noMultiLvlLbl val="0"/>
      </c:catAx>
      <c:valAx>
        <c:axId val="113962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35222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74582078298535"/>
          <c:y val="0.24518043969539999"/>
          <c:w val="0.24398494869821472"/>
          <c:h val="0.3673778680664973"/>
        </c:manualLayout>
      </c:layout>
      <c:overlay val="1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Будете ли Вы пользоваться возможностью повышения квалификации при условии оплаты за личные средства?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 таблицы'!$A$143:$A$146</c:f>
              <c:strCache>
                <c:ptCount val="4"/>
                <c:pt idx="0">
                  <c:v>Да</c:v>
                </c:pt>
                <c:pt idx="1">
                  <c:v>Да, при условии частичного возмещении затрат за счёт грантов, фондов и т.п.</c:v>
                </c:pt>
                <c:pt idx="2">
                  <c:v>Нет, только за счёт работодателя</c:v>
                </c:pt>
                <c:pt idx="3">
                  <c:v>Другое</c:v>
                </c:pt>
              </c:strCache>
            </c:strRef>
          </c:cat>
          <c:val>
            <c:numRef>
              <c:f>'Все таблицы'!$B$143:$B$146</c:f>
              <c:numCache>
                <c:formatCode>0%</c:formatCode>
                <c:ptCount val="4"/>
                <c:pt idx="0">
                  <c:v>0.18</c:v>
                </c:pt>
                <c:pt idx="1">
                  <c:v>0.31</c:v>
                </c:pt>
                <c:pt idx="2">
                  <c:v>0.56999999999999995</c:v>
                </c:pt>
                <c:pt idx="3">
                  <c:v>0.04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869317074420032"/>
          <c:y val="0.23694568191532944"/>
          <c:w val="0.32303759873699983"/>
          <c:h val="0.48085141551561877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Будете ли Вы пользоваться возможностью повышения квалификации, предоставляемой Центром дополнительного образования университета?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 таблицы'!$A$150:$A$152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Другое</c:v>
                </c:pt>
              </c:strCache>
            </c:strRef>
          </c:cat>
          <c:val>
            <c:numRef>
              <c:f>'Все таблицы'!$B$150:$B$152</c:f>
              <c:numCache>
                <c:formatCode>0%</c:formatCode>
                <c:ptCount val="3"/>
                <c:pt idx="0">
                  <c:v>0.77</c:v>
                </c:pt>
                <c:pt idx="1">
                  <c:v>0.15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494592444137116"/>
          <c:y val="0.50696138468770857"/>
          <c:w val="0.16678484503982904"/>
          <c:h val="0.15519937722111582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признанием заслуг, успехов и достижений в университете, в%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таблицы'!$B$60</c:f>
              <c:strCache>
                <c:ptCount val="1"/>
                <c:pt idx="0">
                  <c:v>2010г.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таблицы'!$A$61:$A$64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таблицы'!$B$61:$B$64</c:f>
              <c:numCache>
                <c:formatCode>General</c:formatCode>
                <c:ptCount val="4"/>
                <c:pt idx="0">
                  <c:v>24</c:v>
                </c:pt>
                <c:pt idx="1">
                  <c:v>34</c:v>
                </c:pt>
                <c:pt idx="2">
                  <c:v>12</c:v>
                </c:pt>
                <c:pt idx="3">
                  <c:v>28</c:v>
                </c:pt>
              </c:numCache>
            </c:numRef>
          </c:val>
        </c:ser>
        <c:ser>
          <c:idx val="1"/>
          <c:order val="1"/>
          <c:tx>
            <c:strRef>
              <c:f>'Все таблицы'!$C$60</c:f>
              <c:strCache>
                <c:ptCount val="1"/>
                <c:pt idx="0">
                  <c:v>2011г.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8.2692305187998024E-3"/>
                  <c:y val="-1.580052591401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таблицы'!$A$61:$A$64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таблицы'!$C$61:$C$64</c:f>
              <c:numCache>
                <c:formatCode>General</c:formatCode>
                <c:ptCount val="4"/>
                <c:pt idx="0">
                  <c:v>34</c:v>
                </c:pt>
                <c:pt idx="1">
                  <c:v>40</c:v>
                </c:pt>
                <c:pt idx="2">
                  <c:v>5</c:v>
                </c:pt>
                <c:pt idx="3">
                  <c:v>21</c:v>
                </c:pt>
              </c:numCache>
            </c:numRef>
          </c:val>
        </c:ser>
        <c:ser>
          <c:idx val="2"/>
          <c:order val="2"/>
          <c:tx>
            <c:strRef>
              <c:f>'Все таблицы'!$D$60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2403845778199704E-2"/>
                  <c:y val="-9.0288719508672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таблицы'!$A$61:$A$64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таблицы'!$D$61:$D$64</c:f>
              <c:numCache>
                <c:formatCode>General</c:formatCode>
                <c:ptCount val="4"/>
                <c:pt idx="0">
                  <c:v>34</c:v>
                </c:pt>
                <c:pt idx="1">
                  <c:v>31</c:v>
                </c:pt>
                <c:pt idx="2">
                  <c:v>9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868672"/>
        <c:axId val="103906048"/>
        <c:axId val="0"/>
      </c:bar3DChart>
      <c:catAx>
        <c:axId val="35868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03906048"/>
        <c:crosses val="autoZero"/>
        <c:auto val="1"/>
        <c:lblAlgn val="ctr"/>
        <c:lblOffset val="100"/>
        <c:noMultiLvlLbl val="0"/>
      </c:catAx>
      <c:valAx>
        <c:axId val="10390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5868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49049429162629"/>
          <c:y val="0.40004958770224974"/>
          <c:w val="0.11324027518957373"/>
          <c:h val="0.22913161980273336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отношениями с непосредственным руководителем, в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таблицы'!$B$84</c:f>
              <c:strCache>
                <c:ptCount val="1"/>
                <c:pt idx="0">
                  <c:v>2010г.</c:v>
                </c:pt>
              </c:strCache>
            </c:strRef>
          </c:tx>
          <c:invertIfNegative val="0"/>
          <c:cat>
            <c:strRef>
              <c:f>'Все таблицы'!$A$85:$A$88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таблицы'!$B$85:$B$88</c:f>
              <c:numCache>
                <c:formatCode>General</c:formatCode>
                <c:ptCount val="4"/>
                <c:pt idx="0">
                  <c:v>78</c:v>
                </c:pt>
                <c:pt idx="1">
                  <c:v>13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'Все таблицы'!$C$84</c:f>
              <c:strCache>
                <c:ptCount val="1"/>
                <c:pt idx="0">
                  <c:v>2011г.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2692305187998024E-3"/>
                  <c:y val="-2.031496188945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таблицы'!$A$85:$A$88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таблицы'!$C$85:$C$88</c:f>
              <c:numCache>
                <c:formatCode>General</c:formatCode>
                <c:ptCount val="4"/>
                <c:pt idx="0">
                  <c:v>78</c:v>
                </c:pt>
                <c:pt idx="1">
                  <c:v>20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'Все таблицы'!$D$84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5128138346614E-2"/>
                  <c:y val="-6.7716539631504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29486469932825E-2"/>
                  <c:y val="-1.8057743901734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таблицы'!$A$85:$A$88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таблицы'!$D$85:$D$88</c:f>
              <c:numCache>
                <c:formatCode>General</c:formatCode>
                <c:ptCount val="4"/>
                <c:pt idx="0">
                  <c:v>73</c:v>
                </c:pt>
                <c:pt idx="1">
                  <c:v>13</c:v>
                </c:pt>
                <c:pt idx="2">
                  <c:v>5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8488320"/>
        <c:axId val="113964672"/>
        <c:axId val="0"/>
      </c:bar3DChart>
      <c:catAx>
        <c:axId val="98488320"/>
        <c:scaling>
          <c:orientation val="minMax"/>
        </c:scaling>
        <c:delete val="0"/>
        <c:axPos val="b"/>
        <c:majorTickMark val="out"/>
        <c:minorTickMark val="none"/>
        <c:tickLblPos val="nextTo"/>
        <c:crossAx val="113964672"/>
        <c:crosses val="autoZero"/>
        <c:auto val="1"/>
        <c:lblAlgn val="ctr"/>
        <c:lblOffset val="100"/>
        <c:noMultiLvlLbl val="0"/>
      </c:catAx>
      <c:valAx>
        <c:axId val="113964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984883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отношениями с коллегами, в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таблицы'!$B$91</c:f>
              <c:strCache>
                <c:ptCount val="1"/>
                <c:pt idx="0">
                  <c:v>2010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782050864666337E-2"/>
                  <c:y val="-1.3543307926300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таблицы'!$A$92:$A$94</c:f>
              <c:strCache>
                <c:ptCount val="3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'Все таблицы'!$B$92:$B$94</c:f>
              <c:numCache>
                <c:formatCode>General</c:formatCode>
                <c:ptCount val="3"/>
                <c:pt idx="0">
                  <c:v>85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'Все таблицы'!$C$91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403845778199704E-2"/>
                  <c:y val="-2.2572179877168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692305187997018E-3"/>
                  <c:y val="-1.580052591401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таблицы'!$A$92:$A$94</c:f>
              <c:strCache>
                <c:ptCount val="3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'Все таблицы'!$C$92:$C$94</c:f>
              <c:numCache>
                <c:formatCode>General</c:formatCode>
                <c:ptCount val="3"/>
                <c:pt idx="0">
                  <c:v>84</c:v>
                </c:pt>
                <c:pt idx="1">
                  <c:v>16</c:v>
                </c:pt>
              </c:numCache>
            </c:numRef>
          </c:val>
        </c:ser>
        <c:ser>
          <c:idx val="2"/>
          <c:order val="2"/>
          <c:tx>
            <c:strRef>
              <c:f>'Все таблицы'!$D$91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160255951132972E-2"/>
                  <c:y val="-1.580052591401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346152593998006E-3"/>
                  <c:y val="-1.3543307926300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673076296999507E-2"/>
                  <c:y val="-2.708661585260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таблицы'!$A$92:$A$94</c:f>
              <c:strCache>
                <c:ptCount val="3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'Все таблицы'!$D$92:$D$94</c:f>
              <c:numCache>
                <c:formatCode>General</c:formatCode>
                <c:ptCount val="3"/>
                <c:pt idx="0">
                  <c:v>80</c:v>
                </c:pt>
                <c:pt idx="1">
                  <c:v>18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146880"/>
        <c:axId val="113962944"/>
        <c:axId val="0"/>
      </c:bar3DChart>
      <c:catAx>
        <c:axId val="971468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3962944"/>
        <c:crosses val="autoZero"/>
        <c:auto val="1"/>
        <c:lblAlgn val="ctr"/>
        <c:lblOffset val="100"/>
        <c:noMultiLvlLbl val="0"/>
      </c:catAx>
      <c:valAx>
        <c:axId val="11396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14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24702513889491"/>
          <c:y val="0.43877438395277973"/>
          <c:w val="0.17848374434230535"/>
          <c:h val="0.12245123209444057"/>
        </c:manualLayout>
      </c:layout>
      <c:overlay val="1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Информированы ли Вы о Политике в области качества университета на 2011-2013 гг.?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 таблицы'!$A$156:$A$158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'Все таблицы'!$B$156:$B$158</c:f>
              <c:numCache>
                <c:formatCode>0%</c:formatCode>
                <c:ptCount val="3"/>
                <c:pt idx="0">
                  <c:v>0.7</c:v>
                </c:pt>
                <c:pt idx="1">
                  <c:v>0.18</c:v>
                </c:pt>
                <c:pt idx="2">
                  <c:v>0.12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173791444363268"/>
          <c:y val="0.48216006874739509"/>
          <c:w val="0.25999285503756753"/>
          <c:h val="0.19582930100001866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Понятна ли Вам проводимая университетом Политика в области качества? 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 таблицы'!$A$162:$A$164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'Все таблицы'!$B$162:$B$164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0.19</c:v>
                </c:pt>
                <c:pt idx="2">
                  <c:v>0.25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>
                <a:effectLst/>
              </a:rPr>
              <a:t>Стаж работы в университете, в %</a:t>
            </a:r>
            <a:endParaRPr lang="ru-RU">
              <a:effectLst/>
            </a:endParaRPr>
          </a:p>
        </c:rich>
      </c:tx>
      <c:layout/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'Все таблицы'!$B$21</c:f>
              <c:strCache>
                <c:ptCount val="1"/>
                <c:pt idx="0">
                  <c:v>2010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таблицы'!$A$22:$A$26</c:f>
              <c:strCache>
                <c:ptCount val="5"/>
                <c:pt idx="0">
                  <c:v>до 5 лет</c:v>
                </c:pt>
                <c:pt idx="1">
                  <c:v>5-10 лет</c:v>
                </c:pt>
                <c:pt idx="2">
                  <c:v>11-15 лет</c:v>
                </c:pt>
                <c:pt idx="3">
                  <c:v>16-20 лет</c:v>
                </c:pt>
                <c:pt idx="4">
                  <c:v>более 20 лет</c:v>
                </c:pt>
              </c:strCache>
            </c:strRef>
          </c:cat>
          <c:val>
            <c:numRef>
              <c:f>'Все таблицы'!$B$22:$B$26</c:f>
              <c:numCache>
                <c:formatCode>General</c:formatCode>
                <c:ptCount val="5"/>
                <c:pt idx="0">
                  <c:v>45</c:v>
                </c:pt>
                <c:pt idx="1">
                  <c:v>21</c:v>
                </c:pt>
                <c:pt idx="2">
                  <c:v>12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'Все таблицы'!$C$21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8.2692305187997521E-3"/>
                  <c:y val="-2.25721798771682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таблицы'!$A$22:$A$26</c:f>
              <c:strCache>
                <c:ptCount val="5"/>
                <c:pt idx="0">
                  <c:v>до 5 лет</c:v>
                </c:pt>
                <c:pt idx="1">
                  <c:v>5-10 лет</c:v>
                </c:pt>
                <c:pt idx="2">
                  <c:v>11-15 лет</c:v>
                </c:pt>
                <c:pt idx="3">
                  <c:v>16-20 лет</c:v>
                </c:pt>
                <c:pt idx="4">
                  <c:v>более 20 лет</c:v>
                </c:pt>
              </c:strCache>
            </c:strRef>
          </c:cat>
          <c:val>
            <c:numRef>
              <c:f>'Все таблицы'!$C$22:$C$26</c:f>
              <c:numCache>
                <c:formatCode>General</c:formatCode>
                <c:ptCount val="5"/>
                <c:pt idx="0">
                  <c:v>34</c:v>
                </c:pt>
                <c:pt idx="1">
                  <c:v>24</c:v>
                </c:pt>
                <c:pt idx="2">
                  <c:v>10</c:v>
                </c:pt>
                <c:pt idx="3">
                  <c:v>10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'Все таблицы'!$D$21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160255951132972E-2"/>
                  <c:y val="-6.7716539631504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782050864666313E-2"/>
                  <c:y val="-9.02887195086729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782050864666337E-3"/>
                  <c:y val="-2.0314961889451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таблицы'!$A$22:$A$26</c:f>
              <c:strCache>
                <c:ptCount val="5"/>
                <c:pt idx="0">
                  <c:v>до 5 лет</c:v>
                </c:pt>
                <c:pt idx="1">
                  <c:v>5-10 лет</c:v>
                </c:pt>
                <c:pt idx="2">
                  <c:v>11-15 лет</c:v>
                </c:pt>
                <c:pt idx="3">
                  <c:v>16-20 лет</c:v>
                </c:pt>
                <c:pt idx="4">
                  <c:v>более 20 лет</c:v>
                </c:pt>
              </c:strCache>
            </c:strRef>
          </c:cat>
          <c:val>
            <c:numRef>
              <c:f>'Все таблицы'!$D$22:$D$26</c:f>
              <c:numCache>
                <c:formatCode>General</c:formatCode>
                <c:ptCount val="5"/>
                <c:pt idx="0">
                  <c:v>55</c:v>
                </c:pt>
                <c:pt idx="1">
                  <c:v>15</c:v>
                </c:pt>
                <c:pt idx="2">
                  <c:v>11</c:v>
                </c:pt>
                <c:pt idx="3">
                  <c:v>7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684864"/>
        <c:axId val="50941312"/>
        <c:axId val="0"/>
      </c:bar3DChart>
      <c:catAx>
        <c:axId val="43684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50941312"/>
        <c:crosses val="autoZero"/>
        <c:auto val="1"/>
        <c:lblAlgn val="ctr"/>
        <c:lblOffset val="100"/>
        <c:noMultiLvlLbl val="0"/>
      </c:catAx>
      <c:valAx>
        <c:axId val="50941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3684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19574375542867"/>
          <c:y val="0.43877438395277973"/>
          <c:w val="0.20053502572577148"/>
          <c:h val="0.12245123209444057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800" b="1" i="0" u="none" strike="noStrike" baseline="0">
                <a:effectLst/>
              </a:rPr>
              <a:t>Интересуетесь ли Вы информацией о ходе дел в филиалах университета (текущие события, набор абитуриентов, публикации, </a:t>
            </a:r>
          </a:p>
          <a:p>
            <a:pPr algn="ctr">
              <a:defRPr/>
            </a:pPr>
            <a:r>
              <a:rPr lang="ru-RU" sz="1800" b="1" i="0" u="none" strike="noStrike" baseline="0">
                <a:effectLst/>
              </a:rPr>
              <a:t>конференции и круглые столы, достижения в различных областях, избрание на должность и т.п.) ?</a:t>
            </a:r>
            <a:endParaRPr lang="ru-RU"/>
          </a:p>
        </c:rich>
      </c:tx>
      <c:layout>
        <c:manualLayout>
          <c:xMode val="edge"/>
          <c:yMode val="edge"/>
          <c:x val="0.14973699072066451"/>
          <c:y val="2.031496188945141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 таблицы'!$A$168:$A$170</c:f>
              <c:strCache>
                <c:ptCount val="3"/>
                <c:pt idx="0">
                  <c:v>Да, эти события регулярно обсуждаются на заседаниях общеуниверстетских кафедр</c:v>
                </c:pt>
                <c:pt idx="1">
                  <c:v>Нет, не интересуюсь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'Все таблицы'!$B$168:$B$170</c:f>
              <c:numCache>
                <c:formatCode>0%</c:formatCode>
                <c:ptCount val="3"/>
                <c:pt idx="0">
                  <c:v>0.52</c:v>
                </c:pt>
                <c:pt idx="1">
                  <c:v>0.15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755573700113855"/>
          <c:y val="0.30714996014321777"/>
          <c:w val="0.34417503248006165"/>
          <c:h val="0.41256079603369478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>
                <a:effectLst/>
              </a:rPr>
              <a:t>Чем респондентов привлекает работа в университете, в%</a:t>
            </a:r>
            <a:r>
              <a:rPr lang="ru-RU" sz="1800" b="1" i="0" u="none" strike="noStrike" baseline="0"/>
              <a:t> </a:t>
            </a:r>
            <a:endParaRPr lang="ru-RU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'Все таблицы'!$B$29</c:f>
              <c:strCache>
                <c:ptCount val="1"/>
                <c:pt idx="0">
                  <c:v>2010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таблицы'!$A$30:$A$36</c:f>
              <c:strCache>
                <c:ptCount val="7"/>
                <c:pt idx="0">
                  <c:v>возможностью профессионального роста</c:v>
                </c:pt>
                <c:pt idx="1">
                  <c:v>высоким престижем вуза</c:v>
                </c:pt>
                <c:pt idx="2">
                  <c:v>близостью места жительства</c:v>
                </c:pt>
                <c:pt idx="3">
                  <c:v>хорошей морально-психологической атмосферой в коллективе</c:v>
                </c:pt>
                <c:pt idx="4">
                  <c:v>хорошими условиями труда</c:v>
                </c:pt>
                <c:pt idx="5">
                  <c:v>интересными специальностями</c:v>
                </c:pt>
                <c:pt idx="6">
                  <c:v>другое</c:v>
                </c:pt>
              </c:strCache>
            </c:strRef>
          </c:cat>
          <c:val>
            <c:numRef>
              <c:f>'Все таблицы'!$B$30:$B$36</c:f>
              <c:numCache>
                <c:formatCode>General</c:formatCode>
                <c:ptCount val="7"/>
                <c:pt idx="0">
                  <c:v>24</c:v>
                </c:pt>
                <c:pt idx="1">
                  <c:v>15</c:v>
                </c:pt>
                <c:pt idx="2">
                  <c:v>69</c:v>
                </c:pt>
                <c:pt idx="3">
                  <c:v>37</c:v>
                </c:pt>
                <c:pt idx="4">
                  <c:v>30</c:v>
                </c:pt>
                <c:pt idx="5">
                  <c:v>13</c:v>
                </c:pt>
              </c:numCache>
            </c:numRef>
          </c:val>
        </c:ser>
        <c:ser>
          <c:idx val="1"/>
          <c:order val="1"/>
          <c:tx>
            <c:strRef>
              <c:f>'Все таблицы'!$C$29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таблицы'!$A$30:$A$36</c:f>
              <c:strCache>
                <c:ptCount val="7"/>
                <c:pt idx="0">
                  <c:v>возможностью профессионального роста</c:v>
                </c:pt>
                <c:pt idx="1">
                  <c:v>высоким престижем вуза</c:v>
                </c:pt>
                <c:pt idx="2">
                  <c:v>близостью места жительства</c:v>
                </c:pt>
                <c:pt idx="3">
                  <c:v>хорошей морально-психологической атмосферой в коллективе</c:v>
                </c:pt>
                <c:pt idx="4">
                  <c:v>хорошими условиями труда</c:v>
                </c:pt>
                <c:pt idx="5">
                  <c:v>интересными специальностями</c:v>
                </c:pt>
                <c:pt idx="6">
                  <c:v>другое</c:v>
                </c:pt>
              </c:strCache>
            </c:strRef>
          </c:cat>
          <c:val>
            <c:numRef>
              <c:f>'Все таблицы'!$C$30:$C$36</c:f>
              <c:numCache>
                <c:formatCode>General</c:formatCode>
                <c:ptCount val="7"/>
                <c:pt idx="0">
                  <c:v>12</c:v>
                </c:pt>
                <c:pt idx="1">
                  <c:v>10</c:v>
                </c:pt>
                <c:pt idx="2">
                  <c:v>65</c:v>
                </c:pt>
                <c:pt idx="3">
                  <c:v>47</c:v>
                </c:pt>
                <c:pt idx="4">
                  <c:v>20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'Все таблицы'!$D$29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таблицы'!$A$30:$A$36</c:f>
              <c:strCache>
                <c:ptCount val="7"/>
                <c:pt idx="0">
                  <c:v>возможностью профессионального роста</c:v>
                </c:pt>
                <c:pt idx="1">
                  <c:v>высоким престижем вуза</c:v>
                </c:pt>
                <c:pt idx="2">
                  <c:v>близостью места жительства</c:v>
                </c:pt>
                <c:pt idx="3">
                  <c:v>хорошей морально-психологической атмосферой в коллективе</c:v>
                </c:pt>
                <c:pt idx="4">
                  <c:v>хорошими условиями труда</c:v>
                </c:pt>
                <c:pt idx="5">
                  <c:v>интересными специальностями</c:v>
                </c:pt>
                <c:pt idx="6">
                  <c:v>другое</c:v>
                </c:pt>
              </c:strCache>
            </c:strRef>
          </c:cat>
          <c:val>
            <c:numRef>
              <c:f>'Все таблицы'!$D$30:$D$36</c:f>
              <c:numCache>
                <c:formatCode>General</c:formatCode>
                <c:ptCount val="7"/>
                <c:pt idx="0">
                  <c:v>29</c:v>
                </c:pt>
                <c:pt idx="1">
                  <c:v>7</c:v>
                </c:pt>
                <c:pt idx="2">
                  <c:v>62</c:v>
                </c:pt>
                <c:pt idx="3">
                  <c:v>32</c:v>
                </c:pt>
                <c:pt idx="4">
                  <c:v>20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685376"/>
        <c:axId val="50945344"/>
        <c:axId val="0"/>
      </c:bar3DChart>
      <c:catAx>
        <c:axId val="43685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0945344"/>
        <c:crosses val="autoZero"/>
        <c:auto val="1"/>
        <c:lblAlgn val="ctr"/>
        <c:lblOffset val="100"/>
        <c:noMultiLvlLbl val="0"/>
      </c:catAx>
      <c:valAx>
        <c:axId val="509453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3685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888568537596349"/>
          <c:y val="0.23530093425719306"/>
          <c:w val="7.2845084105236699E-2"/>
          <c:h val="0.3690791350411764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>
                <a:effectLst/>
              </a:rPr>
              <a:t>Удовлетворенность условиями организации труда в университете и оснащенностью рабочего места, в %</a:t>
            </a:r>
            <a:endParaRPr lang="ru-RU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таблицы'!$B$69</c:f>
              <c:strCache>
                <c:ptCount val="1"/>
                <c:pt idx="0">
                  <c:v>2010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таблицы'!$A$70:$A$73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таблицы'!$B$70:$B$73</c:f>
              <c:numCache>
                <c:formatCode>General</c:formatCode>
                <c:ptCount val="4"/>
                <c:pt idx="0">
                  <c:v>54</c:v>
                </c:pt>
                <c:pt idx="1">
                  <c:v>32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</c:ser>
        <c:ser>
          <c:idx val="1"/>
          <c:order val="1"/>
          <c:tx>
            <c:strRef>
              <c:f>'Все таблицы'!$C$69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таблицы'!$A$70:$A$73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таблицы'!$C$70:$C$73</c:f>
              <c:numCache>
                <c:formatCode>General</c:formatCode>
                <c:ptCount val="4"/>
                <c:pt idx="0">
                  <c:v>48</c:v>
                </c:pt>
                <c:pt idx="1">
                  <c:v>36</c:v>
                </c:pt>
                <c:pt idx="2">
                  <c:v>14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'Все таблицы'!$D$69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таблицы'!$A$70:$A$73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таблицы'!$D$70:$D$73</c:f>
              <c:numCache>
                <c:formatCode>General</c:formatCode>
                <c:ptCount val="4"/>
                <c:pt idx="0">
                  <c:v>45</c:v>
                </c:pt>
                <c:pt idx="1">
                  <c:v>37</c:v>
                </c:pt>
                <c:pt idx="2">
                  <c:v>15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148800"/>
        <c:axId val="50944768"/>
        <c:axId val="0"/>
      </c:bar3DChart>
      <c:catAx>
        <c:axId val="35148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50944768"/>
        <c:crosses val="autoZero"/>
        <c:auto val="1"/>
        <c:lblAlgn val="ctr"/>
        <c:lblOffset val="100"/>
        <c:noMultiLvlLbl val="0"/>
      </c:catAx>
      <c:valAx>
        <c:axId val="50944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5148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30459764876043"/>
          <c:y val="0.39327793373909936"/>
          <c:w val="0.1394261718324398"/>
          <c:h val="0.23590327376588383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1" i="0" baseline="0">
                <a:effectLst/>
              </a:rPr>
              <a:t>Удовлетворенность охраной труда и его безопасностью, в %</a:t>
            </a:r>
            <a:endParaRPr lang="ru-RU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таблицы'!$B$76</c:f>
              <c:strCache>
                <c:ptCount val="1"/>
                <c:pt idx="0">
                  <c:v>2010г.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таблицы'!$A$77:$A$80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таблицы'!$B$77:$B$80</c:f>
              <c:numCache>
                <c:formatCode>General</c:formatCode>
                <c:ptCount val="4"/>
                <c:pt idx="0">
                  <c:v>26</c:v>
                </c:pt>
                <c:pt idx="1">
                  <c:v>56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ser>
          <c:idx val="1"/>
          <c:order val="1"/>
          <c:tx>
            <c:strRef>
              <c:f>'Все таблицы'!$C$76</c:f>
              <c:strCache>
                <c:ptCount val="1"/>
                <c:pt idx="0">
                  <c:v>2011г.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таблицы'!$A$77:$A$80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таблицы'!$C$77:$C$80</c:f>
              <c:numCache>
                <c:formatCode>General</c:formatCode>
                <c:ptCount val="4"/>
                <c:pt idx="0">
                  <c:v>30</c:v>
                </c:pt>
                <c:pt idx="1">
                  <c:v>56</c:v>
                </c:pt>
                <c:pt idx="2">
                  <c:v>4</c:v>
                </c:pt>
                <c:pt idx="3">
                  <c:v>10</c:v>
                </c:pt>
              </c:numCache>
            </c:numRef>
          </c:val>
        </c:ser>
        <c:ser>
          <c:idx val="2"/>
          <c:order val="2"/>
          <c:tx>
            <c:strRef>
              <c:f>'Все таблицы'!$D$76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таблицы'!$A$77:$A$80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таблицы'!$D$77:$D$80</c:f>
              <c:numCache>
                <c:formatCode>General</c:formatCode>
                <c:ptCount val="4"/>
                <c:pt idx="0">
                  <c:v>31</c:v>
                </c:pt>
                <c:pt idx="1">
                  <c:v>55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869696"/>
        <c:axId val="77565312"/>
        <c:axId val="0"/>
      </c:bar3DChart>
      <c:catAx>
        <c:axId val="43869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7565312"/>
        <c:crosses val="autoZero"/>
        <c:auto val="1"/>
        <c:lblAlgn val="ctr"/>
        <c:lblOffset val="100"/>
        <c:noMultiLvlLbl val="0"/>
      </c:catAx>
      <c:valAx>
        <c:axId val="7756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43869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19232320233215"/>
          <c:y val="0.32927105189024231"/>
          <c:w val="0.17053844627886797"/>
          <c:h val="0.32334363300123792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системой питания в университете, в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таблицы'!$B$97</c:f>
              <c:strCache>
                <c:ptCount val="1"/>
                <c:pt idx="0">
                  <c:v>2010г.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таблицы'!$A$98:$A$101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таблицы'!$B$98:$B$101</c:f>
              <c:numCache>
                <c:formatCode>General</c:formatCode>
                <c:ptCount val="4"/>
                <c:pt idx="0">
                  <c:v>16</c:v>
                </c:pt>
                <c:pt idx="1">
                  <c:v>34</c:v>
                </c:pt>
                <c:pt idx="2">
                  <c:v>26</c:v>
                </c:pt>
                <c:pt idx="3">
                  <c:v>24</c:v>
                </c:pt>
              </c:numCache>
            </c:numRef>
          </c:val>
        </c:ser>
        <c:ser>
          <c:idx val="1"/>
          <c:order val="1"/>
          <c:tx>
            <c:strRef>
              <c:f>'Все таблицы'!$C$97</c:f>
              <c:strCache>
                <c:ptCount val="1"/>
                <c:pt idx="0">
                  <c:v>2011г.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таблицы'!$A$98:$A$101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таблицы'!$C$98:$C$101</c:f>
              <c:numCache>
                <c:formatCode>General</c:formatCode>
                <c:ptCount val="4"/>
                <c:pt idx="0">
                  <c:v>16</c:v>
                </c:pt>
                <c:pt idx="1">
                  <c:v>14</c:v>
                </c:pt>
                <c:pt idx="2">
                  <c:v>44</c:v>
                </c:pt>
                <c:pt idx="3">
                  <c:v>26</c:v>
                </c:pt>
              </c:numCache>
            </c:numRef>
          </c:val>
        </c:ser>
        <c:ser>
          <c:idx val="2"/>
          <c:order val="2"/>
          <c:tx>
            <c:strRef>
              <c:f>'Все таблицы'!$D$97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таблицы'!$A$98:$A$101</c:f>
              <c:strCache>
                <c:ptCount val="4"/>
                <c:pt idx="0">
                  <c:v>полностью удовлетворен</c:v>
                </c:pt>
                <c:pt idx="1">
                  <c:v>частично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таблицы'!$D$98:$D$101</c:f>
              <c:numCache>
                <c:formatCode>General</c:formatCode>
                <c:ptCount val="4"/>
                <c:pt idx="0">
                  <c:v>21</c:v>
                </c:pt>
                <c:pt idx="1">
                  <c:v>30</c:v>
                </c:pt>
                <c:pt idx="2">
                  <c:v>25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686912"/>
        <c:axId val="113370240"/>
        <c:axId val="0"/>
      </c:bar3DChart>
      <c:catAx>
        <c:axId val="43686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13370240"/>
        <c:crosses val="autoZero"/>
        <c:auto val="1"/>
        <c:lblAlgn val="ctr"/>
        <c:lblOffset val="100"/>
        <c:noMultiLvlLbl val="0"/>
      </c:catAx>
      <c:valAx>
        <c:axId val="11337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36869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Удовлетворенность системой медицинского обслуживания, в %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'Все таблицы'!$B$103</c:f>
              <c:strCache>
                <c:ptCount val="1"/>
                <c:pt idx="0">
                  <c:v>2010г.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таблицы'!$A$104:$A$107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таблицы'!$B$104:$B$107</c:f>
              <c:numCache>
                <c:formatCode>General</c:formatCode>
                <c:ptCount val="4"/>
                <c:pt idx="0">
                  <c:v>37</c:v>
                </c:pt>
                <c:pt idx="1">
                  <c:v>21</c:v>
                </c:pt>
                <c:pt idx="2">
                  <c:v>16</c:v>
                </c:pt>
                <c:pt idx="3">
                  <c:v>26</c:v>
                </c:pt>
              </c:numCache>
            </c:numRef>
          </c:val>
        </c:ser>
        <c:ser>
          <c:idx val="1"/>
          <c:order val="1"/>
          <c:tx>
            <c:strRef>
              <c:f>'Все таблицы'!$C$103</c:f>
              <c:strCache>
                <c:ptCount val="1"/>
                <c:pt idx="0">
                  <c:v>2011г.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таблицы'!$A$104:$A$107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таблицы'!$C$104:$C$107</c:f>
              <c:numCache>
                <c:formatCode>General</c:formatCode>
                <c:ptCount val="4"/>
                <c:pt idx="0">
                  <c:v>16</c:v>
                </c:pt>
                <c:pt idx="1">
                  <c:v>34</c:v>
                </c:pt>
                <c:pt idx="2">
                  <c:v>20</c:v>
                </c:pt>
                <c:pt idx="3">
                  <c:v>30</c:v>
                </c:pt>
              </c:numCache>
            </c:numRef>
          </c:val>
        </c:ser>
        <c:ser>
          <c:idx val="2"/>
          <c:order val="2"/>
          <c:tx>
            <c:strRef>
              <c:f>'Все таблицы'!$D$103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таблицы'!$A$104:$A$107</c:f>
              <c:strCache>
                <c:ptCount val="4"/>
                <c:pt idx="0">
                  <c:v>частично удовлетворен</c:v>
                </c:pt>
                <c:pt idx="1">
                  <c:v>полностью удовлетворен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'Все таблицы'!$D$104:$D$107</c:f>
              <c:numCache>
                <c:formatCode>General</c:formatCode>
                <c:ptCount val="4"/>
                <c:pt idx="0">
                  <c:v>25</c:v>
                </c:pt>
                <c:pt idx="1">
                  <c:v>33</c:v>
                </c:pt>
                <c:pt idx="2">
                  <c:v>17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505664"/>
        <c:axId val="113370816"/>
        <c:axId val="0"/>
      </c:bar3DChart>
      <c:catAx>
        <c:axId val="4350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13370816"/>
        <c:crosses val="autoZero"/>
        <c:auto val="1"/>
        <c:lblAlgn val="ctr"/>
        <c:lblOffset val="100"/>
        <c:noMultiLvlLbl val="0"/>
      </c:catAx>
      <c:valAx>
        <c:axId val="1133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43505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02212637728266"/>
          <c:y val="0.46553716900430914"/>
          <c:w val="0.12150950570837357"/>
          <c:h val="0.13884290029406041"/>
        </c:manualLayout>
      </c:layout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baseline="0" dirty="0">
                <a:effectLst/>
              </a:rPr>
              <a:t>Чем, по Вашему мнению, может пожертвовать университет для выделения средств на повышение оплаты труда в 2012-13 </a:t>
            </a:r>
            <a:r>
              <a:rPr lang="ru-RU" sz="1800" b="1" i="0" u="none" strike="noStrike" baseline="0" dirty="0" err="1">
                <a:effectLst/>
              </a:rPr>
              <a:t>уч.г</a:t>
            </a:r>
            <a:r>
              <a:rPr lang="ru-RU" sz="1800" b="1" i="0" u="none" strike="noStrike" baseline="0" dirty="0" smtClean="0">
                <a:effectLst/>
              </a:rPr>
              <a:t>.?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/>
              </a:rPr>
              <a:t>(респонденты давали несколько вариантов ответа)</a:t>
            </a:r>
            <a:endParaRPr lang="ru-RU" dirty="0"/>
          </a:p>
        </c:rich>
      </c:tx>
      <c:layout>
        <c:manualLayout>
          <c:xMode val="edge"/>
          <c:yMode val="edge"/>
          <c:x val="0.18447470418509879"/>
          <c:y val="1.354330792630094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'Все таблицы'!$A$119:$A$123</c:f>
              <c:strCache>
                <c:ptCount val="5"/>
                <c:pt idx="0">
                  <c:v>Передача в аренду сторонним организациям части помещений учебных корпусов</c:v>
                </c:pt>
                <c:pt idx="1">
                  <c:v>Отказ от ремонта (капитального или косметического)</c:v>
                </c:pt>
                <c:pt idx="2">
                  <c:v>Сокращение ППС и учебно-вспомогательного персонала</c:v>
                </c:pt>
                <c:pt idx="3">
                  <c:v>Сокращение расходов на приобретение необходимых материальных ценностей и информационных ресурсов</c:v>
                </c:pt>
                <c:pt idx="4">
                  <c:v>Другое</c:v>
                </c:pt>
              </c:strCache>
            </c:strRef>
          </c:cat>
          <c:val>
            <c:numRef>
              <c:f>'Все таблицы'!$B$119:$B$123</c:f>
              <c:numCache>
                <c:formatCode>General</c:formatCode>
                <c:ptCount val="5"/>
              </c:numCache>
            </c:numRef>
          </c:val>
        </c:ser>
        <c:ser>
          <c:idx val="1"/>
          <c:order val="1"/>
          <c:invertIfNegative val="0"/>
          <c:cat>
            <c:strRef>
              <c:f>'Все таблицы'!$A$119:$A$123</c:f>
              <c:strCache>
                <c:ptCount val="5"/>
                <c:pt idx="0">
                  <c:v>Передача в аренду сторонним организациям части помещений учебных корпусов</c:v>
                </c:pt>
                <c:pt idx="1">
                  <c:v>Отказ от ремонта (капитального или косметического)</c:v>
                </c:pt>
                <c:pt idx="2">
                  <c:v>Сокращение ППС и учебно-вспомогательного персонала</c:v>
                </c:pt>
                <c:pt idx="3">
                  <c:v>Сокращение расходов на приобретение необходимых материальных ценностей и информационных ресурсов</c:v>
                </c:pt>
                <c:pt idx="4">
                  <c:v>Другое</c:v>
                </c:pt>
              </c:strCache>
            </c:strRef>
          </c:cat>
          <c:val>
            <c:numRef>
              <c:f>'Все таблицы'!$C$119:$C$123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таблицы'!$A$119:$A$123</c:f>
              <c:strCache>
                <c:ptCount val="5"/>
                <c:pt idx="0">
                  <c:v>Передача в аренду сторонним организациям части помещений учебных корпусов</c:v>
                </c:pt>
                <c:pt idx="1">
                  <c:v>Отказ от ремонта (капитального или косметического)</c:v>
                </c:pt>
                <c:pt idx="2">
                  <c:v>Сокращение ППС и учебно-вспомогательного персонала</c:v>
                </c:pt>
                <c:pt idx="3">
                  <c:v>Сокращение расходов на приобретение необходимых материальных ценностей и информационных ресурсов</c:v>
                </c:pt>
                <c:pt idx="4">
                  <c:v>Другое</c:v>
                </c:pt>
              </c:strCache>
            </c:strRef>
          </c:cat>
          <c:val>
            <c:numRef>
              <c:f>'Все таблицы'!$D$119:$D$123</c:f>
              <c:numCache>
                <c:formatCode>0%</c:formatCode>
                <c:ptCount val="5"/>
                <c:pt idx="0">
                  <c:v>0.56999999999999995</c:v>
                </c:pt>
                <c:pt idx="1">
                  <c:v>0.06</c:v>
                </c:pt>
                <c:pt idx="2">
                  <c:v>0.05</c:v>
                </c:pt>
                <c:pt idx="3">
                  <c:v>0.13</c:v>
                </c:pt>
                <c:pt idx="4">
                  <c:v>0.33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47580672"/>
        <c:axId val="113371392"/>
        <c:axId val="0"/>
      </c:bar3DChart>
      <c:catAx>
        <c:axId val="47580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13371392"/>
        <c:crosses val="autoZero"/>
        <c:auto val="1"/>
        <c:lblAlgn val="r"/>
        <c:lblOffset val="100"/>
        <c:noMultiLvlLbl val="0"/>
      </c:catAx>
      <c:valAx>
        <c:axId val="113371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58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ru-RU" sz="1800" b="1" i="0" baseline="0">
                <a:effectLst/>
              </a:rPr>
              <a:t>Основные источники информации о жизни университета,  в%</a:t>
            </a:r>
            <a:endParaRPr lang="ru-RU">
              <a:effectLst/>
            </a:endParaRPr>
          </a:p>
          <a:p>
            <a:pPr algn="ctr">
              <a:defRPr/>
            </a:pPr>
            <a:r>
              <a:rPr lang="ru-RU" sz="1800" b="1" i="0" baseline="0">
                <a:effectLst/>
              </a:rPr>
              <a:t>(респонденты давали несколько вариантов ответов)</a:t>
            </a:r>
            <a:endParaRPr lang="ru-RU">
              <a:effectLst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'Все таблицы'!$B$39</c:f>
              <c:strCache>
                <c:ptCount val="1"/>
                <c:pt idx="0">
                  <c:v>2010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таблицы'!$A$40:$A$48</c:f>
              <c:strCache>
                <c:ptCount val="9"/>
                <c:pt idx="0">
                  <c:v>собрания в подразделении</c:v>
                </c:pt>
                <c:pt idx="1">
                  <c:v>приказы ректора, другие официальные документы</c:v>
                </c:pt>
                <c:pt idx="2">
                  <c:v>распоряжения непосредственного руководителя  </c:v>
                </c:pt>
                <c:pt idx="3">
                  <c:v>заседания Ученого совета</c:v>
                </c:pt>
                <c:pt idx="4">
                  <c:v>совещания, конференции, проводимые в университете</c:v>
                </c:pt>
                <c:pt idx="5">
                  <c:v>официальный сайт  университета, корпоративный портал</c:v>
                </c:pt>
                <c:pt idx="6">
                  <c:v>личное общение с руководством</c:v>
                </c:pt>
                <c:pt idx="7">
                  <c:v>устная неофициальная иноформация, разговоры в подразделении</c:v>
                </c:pt>
                <c:pt idx="8">
                  <c:v> студенты</c:v>
                </c:pt>
              </c:strCache>
            </c:strRef>
          </c:cat>
          <c:val>
            <c:numRef>
              <c:f>'Все таблицы'!$B$40:$B$48</c:f>
              <c:numCache>
                <c:formatCode>General</c:formatCode>
                <c:ptCount val="9"/>
                <c:pt idx="0">
                  <c:v>36</c:v>
                </c:pt>
                <c:pt idx="1">
                  <c:v>65</c:v>
                </c:pt>
                <c:pt idx="2">
                  <c:v>54</c:v>
                </c:pt>
                <c:pt idx="3">
                  <c:v>32</c:v>
                </c:pt>
                <c:pt idx="4">
                  <c:v>32</c:v>
                </c:pt>
                <c:pt idx="5">
                  <c:v>47</c:v>
                </c:pt>
                <c:pt idx="6">
                  <c:v>26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'Все таблицы'!$C$39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таблицы'!$A$40:$A$48</c:f>
              <c:strCache>
                <c:ptCount val="9"/>
                <c:pt idx="0">
                  <c:v>собрания в подразделении</c:v>
                </c:pt>
                <c:pt idx="1">
                  <c:v>приказы ректора, другие официальные документы</c:v>
                </c:pt>
                <c:pt idx="2">
                  <c:v>распоряжения непосредственного руководителя  </c:v>
                </c:pt>
                <c:pt idx="3">
                  <c:v>заседания Ученого совета</c:v>
                </c:pt>
                <c:pt idx="4">
                  <c:v>совещания, конференции, проводимые в университете</c:v>
                </c:pt>
                <c:pt idx="5">
                  <c:v>официальный сайт  университета, корпоративный портал</c:v>
                </c:pt>
                <c:pt idx="6">
                  <c:v>личное общение с руководством</c:v>
                </c:pt>
                <c:pt idx="7">
                  <c:v>устная неофициальная иноформация, разговоры в подразделении</c:v>
                </c:pt>
                <c:pt idx="8">
                  <c:v> студенты</c:v>
                </c:pt>
              </c:strCache>
            </c:strRef>
          </c:cat>
          <c:val>
            <c:numRef>
              <c:f>'Все таблицы'!$C$40:$C$48</c:f>
              <c:numCache>
                <c:formatCode>General</c:formatCode>
                <c:ptCount val="9"/>
                <c:pt idx="0">
                  <c:v>38</c:v>
                </c:pt>
                <c:pt idx="1">
                  <c:v>26</c:v>
                </c:pt>
                <c:pt idx="2">
                  <c:v>40</c:v>
                </c:pt>
                <c:pt idx="3">
                  <c:v>6</c:v>
                </c:pt>
                <c:pt idx="4">
                  <c:v>22</c:v>
                </c:pt>
                <c:pt idx="5">
                  <c:v>57</c:v>
                </c:pt>
                <c:pt idx="6">
                  <c:v>12</c:v>
                </c:pt>
                <c:pt idx="7">
                  <c:v>10</c:v>
                </c:pt>
              </c:numCache>
            </c:numRef>
          </c:val>
        </c:ser>
        <c:ser>
          <c:idx val="2"/>
          <c:order val="2"/>
          <c:tx>
            <c:strRef>
              <c:f>'Все таблицы'!$D$39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02564069173307E-2"/>
                  <c:y val="-2.708661585260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1.5800525914017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'Все таблицы'!$A$40:$A$48</c:f>
              <c:strCache>
                <c:ptCount val="9"/>
                <c:pt idx="0">
                  <c:v>собрания в подразделении</c:v>
                </c:pt>
                <c:pt idx="1">
                  <c:v>приказы ректора, другие официальные документы</c:v>
                </c:pt>
                <c:pt idx="2">
                  <c:v>распоряжения непосредственного руководителя  </c:v>
                </c:pt>
                <c:pt idx="3">
                  <c:v>заседания Ученого совета</c:v>
                </c:pt>
                <c:pt idx="4">
                  <c:v>совещания, конференции, проводимые в университете</c:v>
                </c:pt>
                <c:pt idx="5">
                  <c:v>официальный сайт  университета, корпоративный портал</c:v>
                </c:pt>
                <c:pt idx="6">
                  <c:v>личное общение с руководством</c:v>
                </c:pt>
                <c:pt idx="7">
                  <c:v>устная неофициальная иноформация, разговоры в подразделении</c:v>
                </c:pt>
                <c:pt idx="8">
                  <c:v> студенты</c:v>
                </c:pt>
              </c:strCache>
            </c:strRef>
          </c:cat>
          <c:val>
            <c:numRef>
              <c:f>'Все таблицы'!$D$40:$D$48</c:f>
              <c:numCache>
                <c:formatCode>General</c:formatCode>
                <c:ptCount val="9"/>
                <c:pt idx="0">
                  <c:v>2</c:v>
                </c:pt>
                <c:pt idx="1">
                  <c:v>17</c:v>
                </c:pt>
                <c:pt idx="2">
                  <c:v>20</c:v>
                </c:pt>
                <c:pt idx="3">
                  <c:v>1</c:v>
                </c:pt>
                <c:pt idx="4">
                  <c:v>2</c:v>
                </c:pt>
                <c:pt idx="5">
                  <c:v>41</c:v>
                </c:pt>
                <c:pt idx="6">
                  <c:v>11</c:v>
                </c:pt>
                <c:pt idx="7">
                  <c:v>6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483136"/>
        <c:axId val="114213440"/>
        <c:axId val="0"/>
      </c:bar3DChart>
      <c:catAx>
        <c:axId val="354831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4213440"/>
        <c:crosses val="autoZero"/>
        <c:auto val="1"/>
        <c:lblAlgn val="ctr"/>
        <c:lblOffset val="100"/>
        <c:noMultiLvlLbl val="0"/>
      </c:catAx>
      <c:valAx>
        <c:axId val="1142134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48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86882005242822"/>
          <c:y val="0.4985341413107327"/>
          <c:w val="0.17986194942877198"/>
          <c:h val="0.12245123209444057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82867F-BC62-4217-8CD3-CED87A7CAE2C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693C0C-D10D-43C8-89E2-AF5458194B3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40662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/>
              </a:rPr>
              <a:t>О результатах опроса преподавателей и сотрудников головного вуза об удовлетворенности деятельностью университета</a:t>
            </a:r>
            <a:br>
              <a:rPr lang="ru-RU" sz="3600" b="1" dirty="0" smtClean="0">
                <a:effectLst/>
              </a:rPr>
            </a:br>
            <a:r>
              <a:rPr lang="ru-RU" sz="3600" b="1" dirty="0" smtClean="0">
                <a:effectLst/>
              </a:rPr>
              <a:t>(</a:t>
            </a:r>
            <a:r>
              <a:rPr lang="ru-RU" sz="2000" b="1" dirty="0" smtClean="0">
                <a:effectLst/>
              </a:rPr>
              <a:t>в 2010, </a:t>
            </a:r>
            <a:r>
              <a:rPr lang="ru-RU" sz="2000" b="1" smtClean="0">
                <a:effectLst/>
              </a:rPr>
              <a:t>2011 гг., </a:t>
            </a:r>
            <a:r>
              <a:rPr lang="ru-RU" sz="2000" b="1" dirty="0" smtClean="0"/>
              <a:t>август - сентябрь</a:t>
            </a:r>
            <a:r>
              <a:rPr lang="ru-RU" sz="2000" b="1" dirty="0" smtClean="0">
                <a:effectLst/>
              </a:rPr>
              <a:t> 2012 г. – автоматизированный режим сбора данных)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b="1" i="1" dirty="0" err="1" smtClean="0">
                <a:effectLst/>
              </a:rPr>
              <a:t>Фальченко</a:t>
            </a:r>
            <a:r>
              <a:rPr lang="ru-RU" b="1" i="1" dirty="0" smtClean="0">
                <a:effectLst/>
              </a:rPr>
              <a:t> М.Г., проректор по инновационному развитию — представитель руководства по качеству</a:t>
            </a:r>
            <a:r>
              <a:rPr lang="ru-RU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0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534991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56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54208"/>
              </p:ext>
            </p:extLst>
          </p:nvPr>
        </p:nvGraphicFramePr>
        <p:xfrm>
          <a:off x="-35442" y="476672"/>
          <a:ext cx="9214884" cy="4968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149080"/>
            <a:ext cx="8496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Причины </a:t>
            </a:r>
            <a:r>
              <a:rPr lang="ru-RU" b="1" dirty="0" smtClean="0"/>
              <a:t>неудовлетворенности:</a:t>
            </a:r>
            <a:endParaRPr lang="ru-RU" dirty="0"/>
          </a:p>
          <a:p>
            <a:r>
              <a:rPr lang="ru-RU" dirty="0"/>
              <a:t>И сайт и портал не отвечают необходимым требованиям для успешной работы, требуют существенного изменения. </a:t>
            </a:r>
            <a:endParaRPr lang="ru-RU" dirty="0" smtClean="0"/>
          </a:p>
          <a:p>
            <a:r>
              <a:rPr lang="ru-RU" dirty="0" smtClean="0"/>
              <a:t>Хотелось </a:t>
            </a:r>
            <a:r>
              <a:rPr lang="ru-RU" dirty="0"/>
              <a:t>бы улучшить взаимодействие между разными подразделениями университета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Часто </a:t>
            </a:r>
            <a:r>
              <a:rPr lang="ru-RU" dirty="0"/>
              <a:t>нет возможности попасть на приём к </a:t>
            </a:r>
            <a:r>
              <a:rPr lang="ru-RU" dirty="0" smtClean="0"/>
              <a:t>руководителю.</a:t>
            </a:r>
          </a:p>
          <a:p>
            <a:r>
              <a:rPr lang="ru-RU" dirty="0" smtClean="0"/>
              <a:t>Руководство </a:t>
            </a:r>
            <a:r>
              <a:rPr lang="ru-RU" dirty="0"/>
              <a:t>не информирует а ставит в известность</a:t>
            </a:r>
            <a:r>
              <a:rPr lang="ru-RU" dirty="0" smtClean="0"/>
              <a:t>!</a:t>
            </a:r>
          </a:p>
          <a:p>
            <a:r>
              <a:rPr lang="ru-RU" dirty="0" smtClean="0"/>
              <a:t>Не поздравляют </a:t>
            </a:r>
            <a:r>
              <a:rPr lang="ru-RU" dirty="0"/>
              <a:t>женщин с Днем 8 </a:t>
            </a:r>
            <a:r>
              <a:rPr lang="ru-RU" dirty="0" smtClean="0"/>
              <a:t>марта.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1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79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99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08180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17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72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7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29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85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35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820310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52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36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Что, по Вашему мнению, необходимо сделать для совершенствования деятельности университета?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Развитие материально-технической </a:t>
            </a:r>
            <a:r>
              <a:rPr lang="ru-RU" b="1" dirty="0" smtClean="0"/>
              <a:t>базы.</a:t>
            </a:r>
            <a:endParaRPr lang="ru-RU" dirty="0"/>
          </a:p>
          <a:p>
            <a:r>
              <a:rPr lang="ru-RU" b="1" dirty="0"/>
              <a:t>Организация </a:t>
            </a:r>
            <a:r>
              <a:rPr lang="ru-RU" b="1" dirty="0" smtClean="0"/>
              <a:t>работы преподавателей.</a:t>
            </a:r>
            <a:endParaRPr lang="ru-RU" dirty="0"/>
          </a:p>
          <a:p>
            <a:r>
              <a:rPr lang="ru-RU" b="1" dirty="0"/>
              <a:t>Повышение </a:t>
            </a:r>
            <a:r>
              <a:rPr lang="ru-RU" b="1" dirty="0" smtClean="0"/>
              <a:t>квалификации.</a:t>
            </a:r>
          </a:p>
          <a:p>
            <a:r>
              <a:rPr lang="ru-RU" b="1" dirty="0"/>
              <a:t>Оплата  </a:t>
            </a:r>
            <a:r>
              <a:rPr lang="ru-RU" b="1" dirty="0" smtClean="0"/>
              <a:t>труда.</a:t>
            </a:r>
          </a:p>
          <a:p>
            <a:r>
              <a:rPr lang="ru-RU" b="1" dirty="0"/>
              <a:t>Морально-нравственная </a:t>
            </a:r>
            <a:r>
              <a:rPr lang="ru-RU" b="1" dirty="0" smtClean="0"/>
              <a:t>атмосфера.</a:t>
            </a:r>
          </a:p>
          <a:p>
            <a:r>
              <a:rPr lang="ru-RU" b="1" dirty="0" smtClean="0"/>
              <a:t>Организация работы со студентами  и абитуриентами.</a:t>
            </a:r>
          </a:p>
          <a:p>
            <a:r>
              <a:rPr lang="ru-RU" b="1" dirty="0"/>
              <a:t>Менеджмент </a:t>
            </a:r>
            <a:r>
              <a:rPr lang="ru-RU" b="1" dirty="0" smtClean="0"/>
              <a:t>качества.</a:t>
            </a:r>
          </a:p>
          <a:p>
            <a:r>
              <a:rPr lang="ru-RU" b="1" dirty="0"/>
              <a:t>Кадровая </a:t>
            </a:r>
            <a:r>
              <a:rPr lang="ru-RU" b="1" dirty="0" smtClean="0"/>
              <a:t>политика.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3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632224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7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051961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56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64211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35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52449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40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616708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28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398327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7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89410"/>
              </p:ext>
            </p:extLst>
          </p:nvPr>
        </p:nvGraphicFramePr>
        <p:xfrm>
          <a:off x="-35442" y="615802"/>
          <a:ext cx="9214884" cy="5626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5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86</TotalTime>
  <Words>378</Words>
  <Application>Microsoft Office PowerPoint</Application>
  <PresentationFormat>Экран (4:3)</PresentationFormat>
  <Paragraphs>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О результатах опроса преподавателей и сотрудников головного вуза об удовлетворенности деятельностью университета (в 2010, 2011 гг., август - сентябрь 2012 г. – автоматизированный режим сбора данных)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Что, по Вашему мнению, необходимо сделать для совершенствования деятельности университета?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опроса преподавателей и сотрудников головного вуза об удовлетворенности деятельностью университета</dc:title>
  <dc:creator>Мясникова Галина Юрьевна</dc:creator>
  <cp:lastModifiedBy>Мясникова Галина Юрьевна</cp:lastModifiedBy>
  <cp:revision>9</cp:revision>
  <dcterms:created xsi:type="dcterms:W3CDTF">2013-03-19T10:36:19Z</dcterms:created>
  <dcterms:modified xsi:type="dcterms:W3CDTF">2013-03-19T12:03:19Z</dcterms:modified>
</cp:coreProperties>
</file>